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9" r:id="rId4"/>
    <p:sldId id="263" r:id="rId5"/>
    <p:sldId id="264" r:id="rId6"/>
    <p:sldId id="265" r:id="rId7"/>
    <p:sldId id="295" r:id="rId8"/>
    <p:sldId id="268" r:id="rId9"/>
    <p:sldId id="270" r:id="rId10"/>
    <p:sldId id="271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96" r:id="rId24"/>
    <p:sldId id="290" r:id="rId25"/>
    <p:sldId id="292" r:id="rId26"/>
    <p:sldId id="293" r:id="rId27"/>
    <p:sldId id="269" r:id="rId28"/>
    <p:sldId id="298" r:id="rId29"/>
    <p:sldId id="297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B6BA8-153F-4462-8E72-A86C5F536C12}" type="datetimeFigureOut">
              <a:rPr lang="en-US" smtClean="0"/>
              <a:t>11/26/2017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E3C24-DE8C-4A6C-AC64-4418B18F9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15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3E3C24-DE8C-4A6C-AC64-4418B18F9D9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34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2.eecs.berkeley.edu/Research/Projects/CS/vision/grouping/segbench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2.eecs.berkeley.edu/Research/Projects/CS/vision/bsds/" TargetMode="External"/><Relationship Id="rId2" Type="http://schemas.openxmlformats.org/officeDocument/2006/relationships/hyperlink" Target="http://www.aces.edu/dept/fisheries/education/pond_to_plate/documents/ExplanationoftheLABColorSpa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ages.cs.wisc.edu/~boyd/aucpr_final.pdf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Learning to Detect Natural Image Boundaries</a:t>
            </a:r>
            <a:br>
              <a:rPr lang="en-IN" dirty="0" smtClean="0"/>
            </a:br>
            <a:r>
              <a:rPr lang="en-IN" dirty="0" smtClean="0"/>
              <a:t>Using Local Brightness, </a:t>
            </a:r>
            <a:r>
              <a:rPr lang="en-IN" dirty="0" err="1" smtClean="0"/>
              <a:t>Color</a:t>
            </a:r>
            <a:r>
              <a:rPr lang="en-IN" dirty="0" smtClean="0"/>
              <a:t>,</a:t>
            </a:r>
            <a:br>
              <a:rPr lang="en-IN" dirty="0" smtClean="0"/>
            </a:br>
            <a:r>
              <a:rPr lang="en-IN" dirty="0" smtClean="0"/>
              <a:t>and Texture Cues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752600"/>
          </a:xfrm>
        </p:spPr>
        <p:txBody>
          <a:bodyPr/>
          <a:lstStyle/>
          <a:p>
            <a:r>
              <a:rPr lang="en-IN" dirty="0" smtClean="0"/>
              <a:t>#Team 10</a:t>
            </a:r>
          </a:p>
          <a:p>
            <a:r>
              <a:rPr lang="en-IN" dirty="0" smtClean="0"/>
              <a:t>IIIT-H</a:t>
            </a:r>
          </a:p>
          <a:p>
            <a:r>
              <a:rPr lang="en-IN" dirty="0" smtClean="0"/>
              <a:t>23-11-2017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50" y="609600"/>
            <a:ext cx="9087150" cy="6811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68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628957"/>
            <a:ext cx="8534400" cy="6396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09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914400"/>
            <a:ext cx="7767637" cy="5822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344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14400"/>
            <a:ext cx="8686800" cy="6225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05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Figure-1</a:t>
            </a:r>
            <a:endParaRPr lang="en-US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36" y="457200"/>
            <a:ext cx="8231963" cy="6170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695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9174552" cy="647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98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762000"/>
            <a:ext cx="7541947" cy="5653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5315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990600"/>
            <a:ext cx="8030642" cy="6019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15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Figure-2</a:t>
            </a:r>
            <a:endParaRPr lang="en-US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1" y="841608"/>
            <a:ext cx="7620000" cy="5711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449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838200"/>
            <a:ext cx="7386637" cy="5536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80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28600"/>
            <a:ext cx="8229600" cy="6096000"/>
          </a:xfrm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Objective</a:t>
            </a:r>
          </a:p>
          <a:p>
            <a:pPr lvl="1"/>
            <a:r>
              <a:rPr lang="en-IN" dirty="0" smtClean="0"/>
              <a:t>Detection of object boundaries from local images</a:t>
            </a:r>
          </a:p>
          <a:p>
            <a:pPr lvl="1"/>
            <a:r>
              <a:rPr lang="en-US" altLang="en-US" smtClean="0"/>
              <a:t>i.e. Model </a:t>
            </a:r>
            <a:r>
              <a:rPr lang="en-US" altLang="en-US" dirty="0"/>
              <a:t>the posterior probability of a boundary </a:t>
            </a:r>
            <a:r>
              <a:rPr lang="en-US" altLang="en-US" dirty="0" err="1"/>
              <a:t>P</a:t>
            </a:r>
            <a:r>
              <a:rPr lang="en-US" altLang="en-US" baseline="-25000" dirty="0" err="1"/>
              <a:t>b</a:t>
            </a:r>
            <a:r>
              <a:rPr lang="en-US" altLang="en-US" dirty="0"/>
              <a:t>(</a:t>
            </a:r>
            <a:r>
              <a:rPr lang="en-US" altLang="en-US" dirty="0" err="1"/>
              <a:t>x,y</a:t>
            </a:r>
            <a:r>
              <a:rPr lang="en-US" altLang="en-US" dirty="0"/>
              <a:t>,</a:t>
            </a:r>
            <a:r>
              <a:rPr lang="en-US" altLang="en-US" dirty="0">
                <a:sym typeface="Symbol" pitchFamily="18" charset="2"/>
              </a:rPr>
              <a:t></a:t>
            </a:r>
            <a:r>
              <a:rPr lang="en-US" altLang="en-US" dirty="0"/>
              <a:t>) at each pixel and orientation using local </a:t>
            </a:r>
            <a:r>
              <a:rPr lang="en-US" altLang="en-US" dirty="0" smtClean="0"/>
              <a:t>features.</a:t>
            </a:r>
            <a:endParaRPr lang="en-IN" dirty="0" smtClean="0"/>
          </a:p>
          <a:p>
            <a:pPr lvl="1"/>
            <a:endParaRPr lang="en-IN" dirty="0"/>
          </a:p>
          <a:p>
            <a:r>
              <a:rPr lang="en-IN" dirty="0" smtClean="0"/>
              <a:t>Input Features:</a:t>
            </a:r>
          </a:p>
          <a:p>
            <a:pPr lvl="1"/>
            <a:r>
              <a:rPr lang="en-IN" dirty="0" smtClean="0"/>
              <a:t>Brightness Gradient</a:t>
            </a:r>
          </a:p>
          <a:p>
            <a:pPr lvl="1"/>
            <a:r>
              <a:rPr lang="en-IN" dirty="0" smtClean="0"/>
              <a:t>Colour Gradient</a:t>
            </a:r>
          </a:p>
          <a:p>
            <a:pPr lvl="1"/>
            <a:r>
              <a:rPr lang="en-IN" dirty="0" smtClean="0"/>
              <a:t>Texture Gradient</a:t>
            </a:r>
          </a:p>
          <a:p>
            <a:pPr lvl="1"/>
            <a:endParaRPr lang="en-IN" dirty="0"/>
          </a:p>
          <a:p>
            <a:r>
              <a:rPr lang="en-IN" dirty="0"/>
              <a:t>Training dataset</a:t>
            </a:r>
          </a:p>
          <a:p>
            <a:pPr lvl="1"/>
            <a:r>
              <a:rPr lang="en-IN" dirty="0" smtClean="0"/>
              <a:t>Berkeley </a:t>
            </a:r>
            <a:r>
              <a:rPr lang="en-IN" dirty="0"/>
              <a:t>segmentation dataset (BSDS500) </a:t>
            </a:r>
            <a:r>
              <a:rPr lang="en-IN" b="1" dirty="0">
                <a:hlinkClick r:id="rId2"/>
              </a:rPr>
              <a:t>https://www2.eecs.berkeley.edu/Research/Projects/CS/vision/grouping/segbench</a:t>
            </a:r>
            <a:r>
              <a:rPr lang="en-IN" b="1" dirty="0" smtClean="0">
                <a:hlinkClick r:id="rId2"/>
              </a:rPr>
              <a:t>/</a:t>
            </a:r>
            <a:r>
              <a:rPr lang="en-IN" b="1" dirty="0" smtClean="0"/>
              <a:t> </a:t>
            </a:r>
            <a:endParaRPr lang="en-IN" b="1" dirty="0"/>
          </a:p>
          <a:p>
            <a:pPr lvl="1"/>
            <a:endParaRPr lang="en-IN" dirty="0"/>
          </a:p>
          <a:p>
            <a:pPr lvl="1"/>
            <a:endParaRPr lang="en-IN" dirty="0" smtClean="0"/>
          </a:p>
          <a:p>
            <a:pPr lvl="1"/>
            <a:endParaRPr lang="en-I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762000"/>
            <a:ext cx="7821286" cy="5862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0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533400"/>
            <a:ext cx="7745268" cy="5805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7620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60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9144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Figure-3</a:t>
            </a:r>
            <a:endParaRPr lang="en-US" dirty="0"/>
          </a:p>
        </p:txBody>
      </p:sp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087247"/>
            <a:ext cx="8382001" cy="5540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672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896" y="763909"/>
            <a:ext cx="8130303" cy="6094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smtClean="0"/>
              <a:t>Results – (Uncompressed data)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849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98672"/>
            <a:ext cx="7315199" cy="5483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smtClean="0"/>
              <a:t>Results (Uncompressed data)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0175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1" y="403900"/>
            <a:ext cx="8610600" cy="645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mtClean="0"/>
              <a:t>Results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246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896" y="725605"/>
            <a:ext cx="7673103" cy="57513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mtClean="0"/>
              <a:t>Results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3074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Results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914400"/>
            <a:ext cx="7924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Naive Bayes: </a:t>
            </a:r>
          </a:p>
          <a:p>
            <a:r>
              <a:rPr lang="en-US" sz="2400" dirty="0" smtClean="0"/>
              <a:t>Precison:0.6695</a:t>
            </a:r>
          </a:p>
          <a:p>
            <a:r>
              <a:rPr lang="en-US" sz="2400" dirty="0" smtClean="0"/>
              <a:t>Recall:0.2623</a:t>
            </a:r>
          </a:p>
          <a:p>
            <a:r>
              <a:rPr lang="en-US" sz="2400" dirty="0" smtClean="0"/>
              <a:t>F-Measure: 0.3769</a:t>
            </a:r>
          </a:p>
          <a:p>
            <a:endParaRPr lang="en-US" sz="2400" dirty="0"/>
          </a:p>
          <a:p>
            <a:r>
              <a:rPr lang="en-US" sz="2400" dirty="0" smtClean="0"/>
              <a:t>Classification Tree: </a:t>
            </a:r>
            <a:endParaRPr lang="en-US" sz="2400" dirty="0"/>
          </a:p>
          <a:p>
            <a:r>
              <a:rPr lang="en-US" sz="2400" dirty="0" smtClean="0"/>
              <a:t>Precison:0.6367</a:t>
            </a:r>
            <a:endParaRPr lang="en-US" sz="2400" dirty="0"/>
          </a:p>
          <a:p>
            <a:r>
              <a:rPr lang="en-US" sz="2400" dirty="0" smtClean="0"/>
              <a:t>Recall:0.5127</a:t>
            </a:r>
            <a:endParaRPr lang="en-US" sz="2400" dirty="0"/>
          </a:p>
          <a:p>
            <a:r>
              <a:rPr lang="en-US" sz="2400" dirty="0"/>
              <a:t>F-Measure: 0.5680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9974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www.aces.edu/dept/fisheries/education/pond_to_plate/documents/ExplanationoftheLABColorSpace.pdf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Berkeley Segmentation Dataset </a:t>
            </a:r>
            <a:r>
              <a:rPr lang="en-US" dirty="0"/>
              <a:t>and Benchmark - </a:t>
            </a:r>
            <a:r>
              <a:rPr lang="en-US" dirty="0">
                <a:hlinkClick r:id="rId3"/>
              </a:rPr>
              <a:t>https://www2.eecs.berkeley.edu/Research/Projects/CS/vision/bsds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IN" dirty="0"/>
              <a:t>Area Under the Precision-Recall Curve: Point Estimates and Confidence </a:t>
            </a:r>
            <a:r>
              <a:rPr lang="en-IN" dirty="0" smtClean="0"/>
              <a:t>Intervals</a:t>
            </a:r>
            <a:r>
              <a:rPr lang="en-US" dirty="0"/>
              <a:t> </a:t>
            </a:r>
            <a:r>
              <a:rPr lang="en-US" dirty="0" smtClean="0"/>
              <a:t>-</a:t>
            </a: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://pages.cs.wisc.edu/~</a:t>
            </a:r>
            <a:r>
              <a:rPr lang="en-US" dirty="0" err="1" smtClean="0">
                <a:hlinkClick r:id="rId4"/>
              </a:rPr>
              <a:t>boyd</a:t>
            </a:r>
            <a:r>
              <a:rPr lang="en-US" dirty="0" smtClean="0">
                <a:hlinkClick r:id="rId4"/>
              </a:rPr>
              <a:t>/aucpr_final.pdf</a:t>
            </a:r>
            <a:endParaRPr lang="en-US" dirty="0" smtClean="0"/>
          </a:p>
          <a:p>
            <a:r>
              <a:rPr lang="en-US" dirty="0"/>
              <a:t>http://davidjohnstone.net/pages/lch-lab-colour-gradient-picker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28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endParaRPr lang="en-US" sz="13800" dirty="0" smtClean="0"/>
          </a:p>
          <a:p>
            <a:pPr marL="0" indent="0">
              <a:buNone/>
            </a:pPr>
            <a:r>
              <a:rPr lang="en-US" sz="13800" dirty="0" smtClean="0"/>
              <a:t>Thank you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18443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Approach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A large data set of natural images </a:t>
            </a:r>
            <a:r>
              <a:rPr lang="en-IN" dirty="0" smtClean="0"/>
              <a:t>that have </a:t>
            </a:r>
            <a:r>
              <a:rPr lang="en-IN" dirty="0"/>
              <a:t>been manually segmented by multiple </a:t>
            </a:r>
            <a:r>
              <a:rPr lang="en-IN" dirty="0" smtClean="0"/>
              <a:t>human subjects provides </a:t>
            </a:r>
            <a:r>
              <a:rPr lang="en-IN" dirty="0"/>
              <a:t>the ground truth label for each </a:t>
            </a:r>
            <a:r>
              <a:rPr lang="en-IN" dirty="0" smtClean="0"/>
              <a:t>pixel as </a:t>
            </a:r>
            <a:r>
              <a:rPr lang="en-IN" dirty="0"/>
              <a:t>being on or off-boundary. </a:t>
            </a:r>
            <a:endParaRPr lang="en-IN" dirty="0" smtClean="0"/>
          </a:p>
          <a:p>
            <a:r>
              <a:rPr lang="en-IN" dirty="0" smtClean="0"/>
              <a:t>The </a:t>
            </a:r>
            <a:r>
              <a:rPr lang="en-IN" dirty="0"/>
              <a:t>task is then to model </a:t>
            </a:r>
            <a:r>
              <a:rPr lang="en-IN" dirty="0" smtClean="0"/>
              <a:t>the probability </a:t>
            </a:r>
            <a:r>
              <a:rPr lang="en-IN" dirty="0"/>
              <a:t>of a pixel being on-boundary conditioned </a:t>
            </a:r>
            <a:r>
              <a:rPr lang="en-IN" dirty="0" smtClean="0"/>
              <a:t>on some </a:t>
            </a:r>
            <a:r>
              <a:rPr lang="en-IN" dirty="0"/>
              <a:t>set of local image features</a:t>
            </a:r>
            <a:r>
              <a:rPr lang="en-IN" dirty="0" smtClean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5601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Gradient-Based Features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/>
              <a:t>W</a:t>
            </a:r>
            <a:r>
              <a:rPr lang="en-IN" dirty="0" smtClean="0"/>
              <a:t>e use gradient-based </a:t>
            </a:r>
            <a:r>
              <a:rPr lang="en-IN" dirty="0"/>
              <a:t>paradigm </a:t>
            </a:r>
            <a:r>
              <a:rPr lang="en-IN" dirty="0" smtClean="0"/>
              <a:t>for </a:t>
            </a:r>
            <a:r>
              <a:rPr lang="en-IN" dirty="0"/>
              <a:t>complex </a:t>
            </a:r>
            <a:r>
              <a:rPr lang="en-IN" dirty="0" smtClean="0"/>
              <a:t>features like </a:t>
            </a:r>
            <a:r>
              <a:rPr lang="en-IN" dirty="0"/>
              <a:t>detecting </a:t>
            </a:r>
            <a:r>
              <a:rPr lang="en-IN" dirty="0" smtClean="0"/>
              <a:t>local changes </a:t>
            </a:r>
            <a:r>
              <a:rPr lang="en-IN" dirty="0"/>
              <a:t>in </a:t>
            </a:r>
            <a:r>
              <a:rPr lang="en-IN" dirty="0" err="1"/>
              <a:t>color</a:t>
            </a:r>
            <a:r>
              <a:rPr lang="en-IN" dirty="0"/>
              <a:t> and texture, as well as brightness</a:t>
            </a:r>
            <a:r>
              <a:rPr lang="en-IN" dirty="0" smtClean="0"/>
              <a:t>.</a:t>
            </a:r>
          </a:p>
          <a:p>
            <a:r>
              <a:rPr lang="en-IN" dirty="0"/>
              <a:t>At </a:t>
            </a:r>
            <a:r>
              <a:rPr lang="en-IN" dirty="0" smtClean="0"/>
              <a:t>a location </a:t>
            </a:r>
            <a:r>
              <a:rPr lang="en-IN" dirty="0"/>
              <a:t>(</a:t>
            </a:r>
            <a:r>
              <a:rPr lang="en-IN" dirty="0" smtClean="0"/>
              <a:t>x, y) </a:t>
            </a:r>
            <a:r>
              <a:rPr lang="en-IN" dirty="0"/>
              <a:t>in the image, draw a circle of radius r, </a:t>
            </a:r>
            <a:r>
              <a:rPr lang="en-IN" dirty="0" smtClean="0"/>
              <a:t>and divide </a:t>
            </a:r>
            <a:r>
              <a:rPr lang="en-IN" dirty="0"/>
              <a:t>it along the diameter at </a:t>
            </a:r>
            <a:r>
              <a:rPr lang="en-IN" dirty="0" smtClean="0"/>
              <a:t>orientation </a:t>
            </a:r>
            <a:r>
              <a:rPr lang="el-GR" dirty="0" smtClean="0"/>
              <a:t>θ</a:t>
            </a:r>
            <a:r>
              <a:rPr lang="en-IN" dirty="0" smtClean="0"/>
              <a:t>.</a:t>
            </a:r>
          </a:p>
          <a:p>
            <a:r>
              <a:rPr lang="en-IN" dirty="0" smtClean="0"/>
              <a:t>The gradient function G(x</a:t>
            </a:r>
            <a:r>
              <a:rPr lang="en-IN" dirty="0"/>
              <a:t>,</a:t>
            </a:r>
            <a:r>
              <a:rPr lang="en-IN" dirty="0" smtClean="0"/>
              <a:t> y, </a:t>
            </a:r>
            <a:r>
              <a:rPr lang="el-GR" dirty="0"/>
              <a:t>θ</a:t>
            </a:r>
            <a:r>
              <a:rPr lang="en-IN" dirty="0" smtClean="0"/>
              <a:t>,r) </a:t>
            </a:r>
            <a:r>
              <a:rPr lang="en-IN" dirty="0"/>
              <a:t>compares the contents of the </a:t>
            </a:r>
            <a:r>
              <a:rPr lang="en-IN" dirty="0" smtClean="0"/>
              <a:t>two resulting </a:t>
            </a:r>
            <a:r>
              <a:rPr lang="en-IN" dirty="0"/>
              <a:t>disc halves. A large difference between the </a:t>
            </a:r>
            <a:r>
              <a:rPr lang="en-IN" dirty="0" smtClean="0"/>
              <a:t>disc halves </a:t>
            </a:r>
            <a:r>
              <a:rPr lang="en-IN" dirty="0"/>
              <a:t>indicates a discontinuity in the image along </a:t>
            </a:r>
            <a:r>
              <a:rPr lang="en-IN" dirty="0" smtClean="0"/>
              <a:t>the disc’s </a:t>
            </a:r>
            <a:r>
              <a:rPr lang="en-IN" dirty="0"/>
              <a:t>diameter.</a:t>
            </a:r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7269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36" t="21093" r="56414" b="31771"/>
          <a:stretch/>
        </p:blipFill>
        <p:spPr bwMode="auto">
          <a:xfrm>
            <a:off x="5334000" y="2209800"/>
            <a:ext cx="3810000" cy="352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Brightness and </a:t>
            </a:r>
            <a:r>
              <a:rPr lang="en-IN" dirty="0" err="1"/>
              <a:t>Color</a:t>
            </a:r>
            <a:r>
              <a:rPr lang="en-IN" dirty="0"/>
              <a:t> Gradients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419600" cy="4525963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B</a:t>
            </a:r>
            <a:r>
              <a:rPr lang="en-IN" dirty="0" smtClean="0"/>
              <a:t>rightness </a:t>
            </a:r>
            <a:r>
              <a:rPr lang="en-IN" dirty="0"/>
              <a:t>gradient we compute histograms </a:t>
            </a:r>
            <a:r>
              <a:rPr lang="en-IN" dirty="0" smtClean="0"/>
              <a:t>of L</a:t>
            </a:r>
            <a:r>
              <a:rPr lang="en-IN" dirty="0"/>
              <a:t>* values</a:t>
            </a:r>
            <a:r>
              <a:rPr lang="en-IN" dirty="0" smtClean="0"/>
              <a:t>.</a:t>
            </a:r>
          </a:p>
          <a:p>
            <a:r>
              <a:rPr lang="en-IN" dirty="0" smtClean="0"/>
              <a:t>We compute </a:t>
            </a:r>
            <a:r>
              <a:rPr lang="en-IN" dirty="0"/>
              <a:t>marginal </a:t>
            </a:r>
            <a:r>
              <a:rPr lang="en-IN" dirty="0" err="1"/>
              <a:t>color</a:t>
            </a:r>
            <a:r>
              <a:rPr lang="en-IN" dirty="0"/>
              <a:t> gradients for a* and b* and </a:t>
            </a:r>
            <a:r>
              <a:rPr lang="en-IN" dirty="0" smtClean="0"/>
              <a:t>take the </a:t>
            </a:r>
            <a:r>
              <a:rPr lang="en-IN" dirty="0"/>
              <a:t>full </a:t>
            </a:r>
            <a:r>
              <a:rPr lang="en-IN" dirty="0" err="1"/>
              <a:t>color</a:t>
            </a:r>
            <a:r>
              <a:rPr lang="en-IN" dirty="0"/>
              <a:t> gradient to be the sum of the </a:t>
            </a:r>
            <a:r>
              <a:rPr lang="en-IN" dirty="0" smtClean="0"/>
              <a:t>corresponding marginal </a:t>
            </a:r>
            <a:r>
              <a:rPr lang="en-IN" dirty="0"/>
              <a:t>gradients: 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593" y="4267200"/>
            <a:ext cx="2299607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172200" y="6096000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Source: CIELAB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23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Texture Gradient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</a:t>
            </a:r>
            <a:r>
              <a:rPr lang="en-IN" dirty="0" smtClean="0"/>
              <a:t>e </a:t>
            </a:r>
            <a:r>
              <a:rPr lang="en-IN" dirty="0"/>
              <a:t>formulate a directional operator that </a:t>
            </a:r>
            <a:r>
              <a:rPr lang="en-IN" dirty="0" smtClean="0"/>
              <a:t>measures the </a:t>
            </a:r>
            <a:r>
              <a:rPr lang="en-IN" dirty="0"/>
              <a:t>degree to which texture of scale </a:t>
            </a:r>
            <a:r>
              <a:rPr lang="en-IN" i="1" dirty="0"/>
              <a:t>r</a:t>
            </a:r>
            <a:r>
              <a:rPr lang="en-IN" dirty="0"/>
              <a:t> varies at </a:t>
            </a:r>
            <a:r>
              <a:rPr lang="en-IN" dirty="0" smtClean="0"/>
              <a:t>an image </a:t>
            </a:r>
            <a:r>
              <a:rPr lang="en-IN" dirty="0"/>
              <a:t>location </a:t>
            </a:r>
            <a:r>
              <a:rPr lang="en-IN" dirty="0" smtClean="0"/>
              <a:t>(</a:t>
            </a:r>
            <a:r>
              <a:rPr lang="en-IN" dirty="0" err="1" smtClean="0"/>
              <a:t>x,y</a:t>
            </a:r>
            <a:r>
              <a:rPr lang="en-IN" dirty="0" smtClean="0"/>
              <a:t>) </a:t>
            </a:r>
            <a:r>
              <a:rPr lang="en-IN" dirty="0"/>
              <a:t>in </a:t>
            </a:r>
            <a:r>
              <a:rPr lang="en-IN" dirty="0" smtClean="0"/>
              <a:t>direction </a:t>
            </a:r>
            <a:r>
              <a:rPr lang="el-GR" dirty="0" smtClean="0"/>
              <a:t>θ</a:t>
            </a:r>
            <a:r>
              <a:rPr lang="en-IN" dirty="0" smtClean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70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6388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Literature Study</a:t>
            </a:r>
          </a:p>
          <a:p>
            <a:r>
              <a:rPr lang="en-US" dirty="0"/>
              <a:t>Data Visualization</a:t>
            </a:r>
          </a:p>
          <a:p>
            <a:r>
              <a:rPr lang="en-US" dirty="0"/>
              <a:t>Feature Extraction</a:t>
            </a:r>
          </a:p>
          <a:p>
            <a:r>
              <a:rPr lang="en-US" dirty="0" smtClean="0"/>
              <a:t>Supervised </a:t>
            </a:r>
            <a:r>
              <a:rPr lang="en-US" dirty="0"/>
              <a:t>Classification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/>
              <a:t>Classification trees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/>
              <a:t>Naïve Bayes</a:t>
            </a:r>
          </a:p>
          <a:p>
            <a:r>
              <a:rPr lang="en-US" dirty="0"/>
              <a:t>Supervised </a:t>
            </a:r>
            <a:r>
              <a:rPr lang="en-US" dirty="0" smtClean="0"/>
              <a:t>Probability estimation (Regression problem)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 smtClean="0"/>
              <a:t>Linear Regression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 err="1" smtClean="0"/>
              <a:t>Kmeans</a:t>
            </a:r>
            <a:r>
              <a:rPr lang="en-IN" dirty="0" smtClean="0"/>
              <a:t> with Linear Regression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FF0000"/>
                </a:solidFill>
              </a:rPr>
              <a:t>ANN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FF0000"/>
                </a:solidFill>
              </a:rPr>
              <a:t>SVM</a:t>
            </a:r>
          </a:p>
          <a:p>
            <a:pPr marL="400050"/>
            <a:r>
              <a:rPr lang="en-IN" dirty="0"/>
              <a:t>Precision, recall, F-Measure calculation</a:t>
            </a:r>
          </a:p>
          <a:p>
            <a:pPr marL="400050"/>
            <a:r>
              <a:rPr lang="en-IN" dirty="0"/>
              <a:t>Benchmarking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05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Algorithm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Step 0, Data visualisation</a:t>
            </a:r>
          </a:p>
          <a:p>
            <a:r>
              <a:rPr lang="en-IN" dirty="0" smtClean="0"/>
              <a:t>Step1, describe the local brightness, </a:t>
            </a:r>
            <a:r>
              <a:rPr lang="en-IN" dirty="0" err="1" smtClean="0"/>
              <a:t>color</a:t>
            </a:r>
            <a:r>
              <a:rPr lang="en-IN" dirty="0" smtClean="0"/>
              <a:t> and texture features used as inputs.</a:t>
            </a:r>
          </a:p>
          <a:p>
            <a:r>
              <a:rPr lang="en-IN" dirty="0" smtClean="0"/>
              <a:t>Step 2, We present our training and testing methodology and the data set of 12,000 human segmentations that provide the ground truth data.</a:t>
            </a:r>
          </a:p>
          <a:p>
            <a:r>
              <a:rPr lang="en-IN" dirty="0" smtClean="0"/>
              <a:t>Step 3, perform cue combination (2BG+CG+TG).</a:t>
            </a:r>
          </a:p>
          <a:p>
            <a:r>
              <a:rPr lang="en-IN" dirty="0" smtClean="0"/>
              <a:t>Step </a:t>
            </a:r>
            <a:r>
              <a:rPr lang="en-IN" dirty="0"/>
              <a:t>4</a:t>
            </a:r>
            <a:r>
              <a:rPr lang="en-IN" dirty="0" smtClean="0"/>
              <a:t>, </a:t>
            </a:r>
            <a:r>
              <a:rPr lang="en-IN" dirty="0"/>
              <a:t>presents a quantitative comparison of </a:t>
            </a:r>
            <a:r>
              <a:rPr lang="en-IN" dirty="0" smtClean="0"/>
              <a:t>our method </a:t>
            </a:r>
            <a:r>
              <a:rPr lang="en-IN" dirty="0"/>
              <a:t>to existing boundary detection methods</a:t>
            </a:r>
            <a:r>
              <a:rPr lang="en-IN" dirty="0" smtClean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547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85037"/>
            <a:ext cx="8915400" cy="6682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79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1296</TotalTime>
  <Words>465</Words>
  <Application>Microsoft Office PowerPoint</Application>
  <PresentationFormat>On-screen Show (4:3)</PresentationFormat>
  <Paragraphs>86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Symbol</vt:lpstr>
      <vt:lpstr>Office Theme</vt:lpstr>
      <vt:lpstr>Learning to Detect Natural Image Boundaries Using Local Brightness, Color, and Texture Cues</vt:lpstr>
      <vt:lpstr>PowerPoint Presentation</vt:lpstr>
      <vt:lpstr>Approach</vt:lpstr>
      <vt:lpstr>Gradient-Based Features</vt:lpstr>
      <vt:lpstr>Brightness and Color Gradients</vt:lpstr>
      <vt:lpstr>Texture Gradient</vt:lpstr>
      <vt:lpstr>Evaluation</vt:lpstr>
      <vt:lpstr>Algorithm</vt:lpstr>
      <vt:lpstr>Visualization</vt:lpstr>
      <vt:lpstr>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References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to Detect Natural Image Boundaries Using Local Brightness, Color, and Texture Cues</dc:title>
  <dc:creator>project</dc:creator>
  <cp:lastModifiedBy>Madhavi</cp:lastModifiedBy>
  <cp:revision>50</cp:revision>
  <dcterms:created xsi:type="dcterms:W3CDTF">2006-08-16T00:00:00Z</dcterms:created>
  <dcterms:modified xsi:type="dcterms:W3CDTF">2017-11-26T09:18:17Z</dcterms:modified>
</cp:coreProperties>
</file>

<file path=docProps/thumbnail.jpeg>
</file>